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7" r:id="rId2"/>
    <p:sldId id="261" r:id="rId3"/>
    <p:sldId id="262" r:id="rId4"/>
    <p:sldId id="263" r:id="rId5"/>
    <p:sldId id="258" r:id="rId6"/>
    <p:sldId id="259" r:id="rId7"/>
    <p:sldId id="260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08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Figuur_8_1_!$C$28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Figuur_8_1_!$B$29</c:f>
              <c:strCache>
                <c:ptCount val="1"/>
                <c:pt idx="0">
                  <c:v>Heeft mensen met een arbeidsbeperking in dienst</c:v>
                </c:pt>
              </c:strCache>
            </c:strRef>
          </c:cat>
          <c:val>
            <c:numRef>
              <c:f>Figuur_8_1_!$C$29</c:f>
              <c:numCache>
                <c:formatCode>General</c:formatCode>
                <c:ptCount val="1"/>
                <c:pt idx="0">
                  <c:v>17.3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2B-48AA-946B-3B66F2CE60E9}"/>
            </c:ext>
          </c:extLst>
        </c:ser>
        <c:ser>
          <c:idx val="1"/>
          <c:order val="1"/>
          <c:tx>
            <c:strRef>
              <c:f>Figuur_8_1_!$D$28</c:f>
              <c:strCache>
                <c:ptCount val="1"/>
                <c:pt idx="0">
                  <c:v>nee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Figuur_8_1_!$B$29</c:f>
              <c:strCache>
                <c:ptCount val="1"/>
                <c:pt idx="0">
                  <c:v>Heeft mensen met een arbeidsbeperking in dienst</c:v>
                </c:pt>
              </c:strCache>
            </c:strRef>
          </c:cat>
          <c:val>
            <c:numRef>
              <c:f>Figuur_8_1_!$D$29</c:f>
              <c:numCache>
                <c:formatCode>General</c:formatCode>
                <c:ptCount val="1"/>
                <c:pt idx="0">
                  <c:v>82.7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2B-48AA-946B-3B66F2CE60E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4930944"/>
        <c:axId val="84932480"/>
      </c:barChart>
      <c:catAx>
        <c:axId val="8493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4932480"/>
        <c:crosses val="autoZero"/>
        <c:auto val="1"/>
        <c:lblAlgn val="ctr"/>
        <c:lblOffset val="100"/>
        <c:noMultiLvlLbl val="0"/>
      </c:catAx>
      <c:valAx>
        <c:axId val="84932480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8493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Figuur_8_1_!$C$28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Figuur_8_1_!$B$31</c:f>
              <c:strCache>
                <c:ptCount val="1"/>
                <c:pt idx="0">
                  <c:v>voelt zich verantwoordelijk om deze groep in dienst te nemen</c:v>
                </c:pt>
              </c:strCache>
            </c:strRef>
          </c:cat>
          <c:val>
            <c:numRef>
              <c:f>Figuur_8_1_!$C$31</c:f>
              <c:numCache>
                <c:formatCode>General</c:formatCode>
                <c:ptCount val="1"/>
                <c:pt idx="0">
                  <c:v>31.1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81-42BE-8114-3CA3280CBFE6}"/>
            </c:ext>
          </c:extLst>
        </c:ser>
        <c:ser>
          <c:idx val="1"/>
          <c:order val="1"/>
          <c:tx>
            <c:strRef>
              <c:f>Figuur_8_1_!$D$28</c:f>
              <c:strCache>
                <c:ptCount val="1"/>
                <c:pt idx="0">
                  <c:v>enigszins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Figuur_8_1_!$B$31</c:f>
              <c:strCache>
                <c:ptCount val="1"/>
                <c:pt idx="0">
                  <c:v>voelt zich verantwoordelijk om deze groep in dienst te nemen</c:v>
                </c:pt>
              </c:strCache>
            </c:strRef>
          </c:cat>
          <c:val>
            <c:numRef>
              <c:f>Figuur_8_1_!$D$31</c:f>
              <c:numCache>
                <c:formatCode>General</c:formatCode>
                <c:ptCount val="1"/>
                <c:pt idx="0">
                  <c:v>38.1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81-42BE-8114-3CA3280CBFE6}"/>
            </c:ext>
          </c:extLst>
        </c:ser>
        <c:ser>
          <c:idx val="2"/>
          <c:order val="2"/>
          <c:tx>
            <c:strRef>
              <c:f>Figuur_8_1_!$E$28</c:f>
              <c:strCache>
                <c:ptCount val="1"/>
                <c:pt idx="0">
                  <c:v>nee </c:v>
                </c:pt>
              </c:strCache>
            </c:strRef>
          </c:tx>
          <c:spPr>
            <a:solidFill>
              <a:schemeClr val="accent3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Figuur_8_1_!$B$31</c:f>
              <c:strCache>
                <c:ptCount val="1"/>
                <c:pt idx="0">
                  <c:v>voelt zich verantwoordelijk om deze groep in dienst te nemen</c:v>
                </c:pt>
              </c:strCache>
            </c:strRef>
          </c:cat>
          <c:val>
            <c:numRef>
              <c:f>Figuur_8_1_!$E$31</c:f>
              <c:numCache>
                <c:formatCode>General</c:formatCode>
                <c:ptCount val="1"/>
                <c:pt idx="0">
                  <c:v>30.8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81-42BE-8114-3CA3280CBF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8376832"/>
        <c:axId val="88378368"/>
      </c:barChart>
      <c:catAx>
        <c:axId val="8837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8378368"/>
        <c:crosses val="autoZero"/>
        <c:auto val="1"/>
        <c:lblAlgn val="ctr"/>
        <c:lblOffset val="100"/>
        <c:noMultiLvlLbl val="0"/>
      </c:catAx>
      <c:valAx>
        <c:axId val="88378368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8837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Figuur_8_1_!$C$28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Figuur_8_1_!$B$32</c:f>
              <c:strCache>
                <c:ptCount val="1"/>
                <c:pt idx="0">
                  <c:v>wil (meer) mensen met arbeidsbeperking in dienst nemen</c:v>
                </c:pt>
              </c:strCache>
            </c:strRef>
          </c:cat>
          <c:val>
            <c:numRef>
              <c:f>Figuur_8_1_!$C$32</c:f>
              <c:numCache>
                <c:formatCode>General</c:formatCode>
                <c:ptCount val="1"/>
                <c:pt idx="0">
                  <c:v>11.1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D4-432B-A5B1-977F427E4E5C}"/>
            </c:ext>
          </c:extLst>
        </c:ser>
        <c:ser>
          <c:idx val="1"/>
          <c:order val="1"/>
          <c:tx>
            <c:strRef>
              <c:f>Figuur_8_1_!$D$28</c:f>
              <c:strCache>
                <c:ptCount val="1"/>
                <c:pt idx="0">
                  <c:v>misschien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Figuur_8_1_!$B$32</c:f>
              <c:strCache>
                <c:ptCount val="1"/>
                <c:pt idx="0">
                  <c:v>wil (meer) mensen met arbeidsbeperking in dienst nemen</c:v>
                </c:pt>
              </c:strCache>
            </c:strRef>
          </c:cat>
          <c:val>
            <c:numRef>
              <c:f>Figuur_8_1_!$D$32</c:f>
              <c:numCache>
                <c:formatCode>General</c:formatCode>
                <c:ptCount val="1"/>
                <c:pt idx="0">
                  <c:v>44.4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D4-432B-A5B1-977F427E4E5C}"/>
            </c:ext>
          </c:extLst>
        </c:ser>
        <c:ser>
          <c:idx val="2"/>
          <c:order val="2"/>
          <c:tx>
            <c:strRef>
              <c:f>Figuur_8_1_!$E$28</c:f>
              <c:strCache>
                <c:ptCount val="1"/>
                <c:pt idx="0">
                  <c:v>nee </c:v>
                </c:pt>
              </c:strCache>
            </c:strRef>
          </c:tx>
          <c:spPr>
            <a:solidFill>
              <a:schemeClr val="accent3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Figuur_8_1_!$B$32</c:f>
              <c:strCache>
                <c:ptCount val="1"/>
                <c:pt idx="0">
                  <c:v>wil (meer) mensen met arbeidsbeperking in dienst nemen</c:v>
                </c:pt>
              </c:strCache>
            </c:strRef>
          </c:cat>
          <c:val>
            <c:numRef>
              <c:f>Figuur_8_1_!$E$32</c:f>
              <c:numCache>
                <c:formatCode>General</c:formatCode>
                <c:ptCount val="1"/>
                <c:pt idx="0">
                  <c:v>44.5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D4-432B-A5B1-977F427E4E5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88685184"/>
        <c:axId val="88707456"/>
      </c:barChart>
      <c:catAx>
        <c:axId val="8868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8707456"/>
        <c:crosses val="autoZero"/>
        <c:auto val="1"/>
        <c:lblAlgn val="ctr"/>
        <c:lblOffset val="100"/>
        <c:noMultiLvlLbl val="0"/>
      </c:catAx>
      <c:valAx>
        <c:axId val="88707456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88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Figuur_8_2_!$B$4:$B$10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4A-4201-A0DE-689C27E219B6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Figuur_8_2_!$C$4:$C$10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4A-4201-A0DE-689C27E219B6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Figuur_8_2_!$D$4:$D$10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4A-4201-A0DE-689C27E219B6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Figuur_8_2_!$E$4:$E$10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C4A-4201-A0DE-689C27E219B6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Figuur_8_2_!$F$4:$F$10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4A-4201-A0DE-689C27E219B6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Figuur_8_2_!$G$4:$G$10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C4A-4201-A0DE-689C27E219B6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Figuur_8_2_!$H$4:$H$10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C4A-4201-A0DE-689C27E219B6}"/>
            </c:ext>
          </c:extLst>
        </c:ser>
        <c:ser>
          <c:idx val="7"/>
          <c:order val="7"/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Figuur_8_2_!$I$4:$I$10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C4A-4201-A0DE-689C27E219B6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Figuur_8_2_!$J$4:$J$10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C4A-4201-A0DE-689C27E219B6}"/>
            </c:ext>
          </c:extLst>
        </c:ser>
        <c:ser>
          <c:idx val="9"/>
          <c:order val="9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Figuur_8_2_!$A$4:$A$10</c:f>
              <c:strCache>
                <c:ptCount val="7"/>
                <c:pt idx="0">
                  <c:v>geen geschikte functies</c:v>
                </c:pt>
                <c:pt idx="1">
                  <c:v>te weinig capaciteit voor begeleiding en ondersteuning</c:v>
                </c:pt>
                <c:pt idx="2">
                  <c:v>lage productiviteit mensen met beperkingen</c:v>
                </c:pt>
                <c:pt idx="3">
                  <c:v>administratieve lasten</c:v>
                </c:pt>
                <c:pt idx="4">
                  <c:v>onbekend hoe deze groep te werven</c:v>
                </c:pt>
                <c:pt idx="5">
                  <c:v>kijken naar kwaliteit, niet naar beperking</c:v>
                </c:pt>
                <c:pt idx="6">
                  <c:v>geen nieuwe medewerkers nodig</c:v>
                </c:pt>
              </c:strCache>
            </c:strRef>
          </c:cat>
          <c:val>
            <c:numRef>
              <c:f>Figuur_8_2_!$K$4:$K$10</c:f>
              <c:numCache>
                <c:formatCode>General</c:formatCode>
                <c:ptCount val="7"/>
                <c:pt idx="0">
                  <c:v>44.6</c:v>
                </c:pt>
                <c:pt idx="1">
                  <c:v>16.8</c:v>
                </c:pt>
                <c:pt idx="2">
                  <c:v>0.6</c:v>
                </c:pt>
                <c:pt idx="3">
                  <c:v>0.2</c:v>
                </c:pt>
                <c:pt idx="4">
                  <c:v>0.9</c:v>
                </c:pt>
                <c:pt idx="5">
                  <c:v>9.6999999999999993</c:v>
                </c:pt>
                <c:pt idx="6">
                  <c:v>19.899999999999999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C4A-4201-A0DE-689C27E219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0915200"/>
        <c:axId val="90916736"/>
      </c:barChart>
      <c:catAx>
        <c:axId val="9091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0916736"/>
        <c:crosses val="autoZero"/>
        <c:auto val="1"/>
        <c:lblAlgn val="ctr"/>
        <c:lblOffset val="100"/>
        <c:noMultiLvlLbl val="0"/>
      </c:catAx>
      <c:valAx>
        <c:axId val="9091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091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Figuur_8_3__!$B$37</c:f>
              <c:strCache>
                <c:ptCount val="1"/>
                <c:pt idx="0">
                  <c:v>maak gebruik van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Figuur_8_3__!$A$38:$A$42</c:f>
              <c:strCache>
                <c:ptCount val="5"/>
                <c:pt idx="0">
                  <c:v>no-risk regeling bij ziekte en arbeidsongeschiktheid</c:v>
                </c:pt>
                <c:pt idx="1">
                  <c:v>Korting of vrijstelling premies sociale verzekeringen</c:v>
                </c:pt>
                <c:pt idx="2">
                  <c:v>detachering vanuit sociale werkplaats/reÃ¯ntegratiebedrijf</c:v>
                </c:pt>
                <c:pt idx="3">
                  <c:v>loonkostensubsidies of -dispensatie</c:v>
                </c:pt>
                <c:pt idx="4">
                  <c:v>werken met behoud van uitkering</c:v>
                </c:pt>
              </c:strCache>
            </c:strRef>
          </c:cat>
          <c:val>
            <c:numRef>
              <c:f>Figuur_8_3__!$B$38:$B$42</c:f>
              <c:numCache>
                <c:formatCode>General</c:formatCode>
                <c:ptCount val="5"/>
                <c:pt idx="0">
                  <c:v>8</c:v>
                </c:pt>
                <c:pt idx="1">
                  <c:v>8.5</c:v>
                </c:pt>
                <c:pt idx="2">
                  <c:v>7</c:v>
                </c:pt>
                <c:pt idx="3">
                  <c:v>16.2</c:v>
                </c:pt>
                <c:pt idx="4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D0-40AF-B7CA-2D4F0680015F}"/>
            </c:ext>
          </c:extLst>
        </c:ser>
        <c:ser>
          <c:idx val="1"/>
          <c:order val="1"/>
          <c:tx>
            <c:strRef>
              <c:f>Figuur_8_3__!$C$37</c:f>
              <c:strCache>
                <c:ptCount val="1"/>
                <c:pt idx="0">
                  <c:v>geen gebruik maar is wel bekend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Figuur_8_3__!$A$38:$A$42</c:f>
              <c:strCache>
                <c:ptCount val="5"/>
                <c:pt idx="0">
                  <c:v>no-risk regeling bij ziekte en arbeidsongeschiktheid</c:v>
                </c:pt>
                <c:pt idx="1">
                  <c:v>Korting of vrijstelling premies sociale verzekeringen</c:v>
                </c:pt>
                <c:pt idx="2">
                  <c:v>detachering vanuit sociale werkplaats/reÃ¯ntegratiebedrijf</c:v>
                </c:pt>
                <c:pt idx="3">
                  <c:v>loonkostensubsidies of -dispensatie</c:v>
                </c:pt>
                <c:pt idx="4">
                  <c:v>werken met behoud van uitkering</c:v>
                </c:pt>
              </c:strCache>
            </c:strRef>
          </c:cat>
          <c:val>
            <c:numRef>
              <c:f>Figuur_8_3__!$C$38:$C$42</c:f>
              <c:numCache>
                <c:formatCode>General</c:formatCode>
                <c:ptCount val="5"/>
                <c:pt idx="0">
                  <c:v>42.1</c:v>
                </c:pt>
                <c:pt idx="1">
                  <c:v>42.1</c:v>
                </c:pt>
                <c:pt idx="2">
                  <c:v>68.8</c:v>
                </c:pt>
                <c:pt idx="3">
                  <c:v>56.7</c:v>
                </c:pt>
                <c:pt idx="4">
                  <c:v>69.400000000000006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D0-40AF-B7CA-2D4F0680015F}"/>
            </c:ext>
          </c:extLst>
        </c:ser>
        <c:ser>
          <c:idx val="2"/>
          <c:order val="2"/>
          <c:tx>
            <c:strRef>
              <c:f>Figuur_8_3__!$D$37</c:f>
              <c:strCache>
                <c:ptCount val="1"/>
                <c:pt idx="0">
                  <c:v>niet bekend met</c:v>
                </c:pt>
              </c:strCache>
            </c:strRef>
          </c:tx>
          <c:spPr>
            <a:solidFill>
              <a:schemeClr val="accent3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Figuur_8_3__!$A$38:$A$42</c:f>
              <c:strCache>
                <c:ptCount val="5"/>
                <c:pt idx="0">
                  <c:v>no-risk regeling bij ziekte en arbeidsongeschiktheid</c:v>
                </c:pt>
                <c:pt idx="1">
                  <c:v>Korting of vrijstelling premies sociale verzekeringen</c:v>
                </c:pt>
                <c:pt idx="2">
                  <c:v>detachering vanuit sociale werkplaats/reÃ¯ntegratiebedrijf</c:v>
                </c:pt>
                <c:pt idx="3">
                  <c:v>loonkostensubsidies of -dispensatie</c:v>
                </c:pt>
                <c:pt idx="4">
                  <c:v>werken met behoud van uitkering</c:v>
                </c:pt>
              </c:strCache>
            </c:strRef>
          </c:cat>
          <c:val>
            <c:numRef>
              <c:f>Figuur_8_3__!$D$38:$D$42</c:f>
              <c:numCache>
                <c:formatCode>General</c:formatCode>
                <c:ptCount val="5"/>
                <c:pt idx="0">
                  <c:v>48.9</c:v>
                </c:pt>
                <c:pt idx="1">
                  <c:v>49.3</c:v>
                </c:pt>
                <c:pt idx="2">
                  <c:v>24.2</c:v>
                </c:pt>
                <c:pt idx="3">
                  <c:v>27.1</c:v>
                </c:pt>
                <c:pt idx="4">
                  <c:v>26.2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D0-40AF-B7CA-2D4F068001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91273472"/>
        <c:axId val="91287552"/>
      </c:barChart>
      <c:catAx>
        <c:axId val="9127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1287552"/>
        <c:crosses val="autoZero"/>
        <c:auto val="1"/>
        <c:lblAlgn val="ctr"/>
        <c:lblOffset val="100"/>
        <c:noMultiLvlLbl val="0"/>
      </c:catAx>
      <c:valAx>
        <c:axId val="91287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127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62422508345257E-2"/>
          <c:y val="2.3088023088023088E-2"/>
          <c:w val="0.9580352885073915"/>
          <c:h val="0.82481439820022495"/>
        </c:manualLayout>
      </c:layout>
      <c:lineChart>
        <c:grouping val="standard"/>
        <c:varyColors val="0"/>
        <c:ser>
          <c:idx val="0"/>
          <c:order val="0"/>
          <c:tx>
            <c:strRef>
              <c:f>tabellen!$A$3</c:f>
              <c:strCache>
                <c:ptCount val="1"/>
                <c:pt idx="0">
                  <c:v>aantal banen dienstverband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tabellen!$B$2:$Q$2</c:f>
              <c:strCache>
                <c:ptCount val="11"/>
                <c:pt idx="0">
                  <c:v>2015-4</c:v>
                </c:pt>
                <c:pt idx="1">
                  <c:v>2016-4</c:v>
                </c:pt>
                <c:pt idx="2">
                  <c:v>2017-1</c:v>
                </c:pt>
                <c:pt idx="3">
                  <c:v>2017-2</c:v>
                </c:pt>
                <c:pt idx="4">
                  <c:v>2017-3</c:v>
                </c:pt>
                <c:pt idx="5">
                  <c:v>2017-4</c:v>
                </c:pt>
                <c:pt idx="6">
                  <c:v>2018-1</c:v>
                </c:pt>
                <c:pt idx="7">
                  <c:v>2018-2</c:v>
                </c:pt>
                <c:pt idx="8">
                  <c:v>2018-3</c:v>
                </c:pt>
                <c:pt idx="9">
                  <c:v>2018-4</c:v>
                </c:pt>
                <c:pt idx="10">
                  <c:v>2019-1</c:v>
                </c:pt>
              </c:strCache>
            </c:strRef>
          </c:cat>
          <c:val>
            <c:numRef>
              <c:f>tabellen!$B$3:$Q$3</c:f>
              <c:numCache>
                <c:formatCode>General</c:formatCode>
                <c:ptCount val="11"/>
                <c:pt idx="0">
                  <c:v>343</c:v>
                </c:pt>
                <c:pt idx="1">
                  <c:v>354</c:v>
                </c:pt>
                <c:pt idx="2">
                  <c:v>360</c:v>
                </c:pt>
                <c:pt idx="3">
                  <c:v>433</c:v>
                </c:pt>
                <c:pt idx="4">
                  <c:v>505</c:v>
                </c:pt>
                <c:pt idx="5">
                  <c:v>515</c:v>
                </c:pt>
                <c:pt idx="6">
                  <c:v>570</c:v>
                </c:pt>
                <c:pt idx="7">
                  <c:v>649</c:v>
                </c:pt>
                <c:pt idx="8">
                  <c:v>537</c:v>
                </c:pt>
                <c:pt idx="9">
                  <c:v>564</c:v>
                </c:pt>
                <c:pt idx="10">
                  <c:v>591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59-4995-884A-2D790D3DB3E4}"/>
            </c:ext>
          </c:extLst>
        </c:ser>
        <c:ser>
          <c:idx val="1"/>
          <c:order val="1"/>
          <c:tx>
            <c:strRef>
              <c:f>tabellen!$A$4</c:f>
              <c:strCache>
                <c:ptCount val="1"/>
                <c:pt idx="0">
                  <c:v>aantal banen inleen/WSW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tabellen!$B$2:$Q$2</c:f>
              <c:strCache>
                <c:ptCount val="11"/>
                <c:pt idx="0">
                  <c:v>2015-4</c:v>
                </c:pt>
                <c:pt idx="1">
                  <c:v>2016-4</c:v>
                </c:pt>
                <c:pt idx="2">
                  <c:v>2017-1</c:v>
                </c:pt>
                <c:pt idx="3">
                  <c:v>2017-2</c:v>
                </c:pt>
                <c:pt idx="4">
                  <c:v>2017-3</c:v>
                </c:pt>
                <c:pt idx="5">
                  <c:v>2017-4</c:v>
                </c:pt>
                <c:pt idx="6">
                  <c:v>2018-1</c:v>
                </c:pt>
                <c:pt idx="7">
                  <c:v>2018-2</c:v>
                </c:pt>
                <c:pt idx="8">
                  <c:v>2018-3</c:v>
                </c:pt>
                <c:pt idx="9">
                  <c:v>2018-4</c:v>
                </c:pt>
                <c:pt idx="10">
                  <c:v>2019-1</c:v>
                </c:pt>
              </c:strCache>
            </c:strRef>
          </c:cat>
          <c:val>
            <c:numRef>
              <c:f>tabellen!$B$4:$Q$4</c:f>
              <c:numCache>
                <c:formatCode>General</c:formatCode>
                <c:ptCount val="11"/>
                <c:pt idx="0">
                  <c:v>51</c:v>
                </c:pt>
                <c:pt idx="1">
                  <c:v>87</c:v>
                </c:pt>
                <c:pt idx="2">
                  <c:v>39</c:v>
                </c:pt>
                <c:pt idx="3">
                  <c:v>87</c:v>
                </c:pt>
                <c:pt idx="4">
                  <c:v>114</c:v>
                </c:pt>
                <c:pt idx="5">
                  <c:v>170</c:v>
                </c:pt>
                <c:pt idx="6">
                  <c:v>150</c:v>
                </c:pt>
                <c:pt idx="7">
                  <c:v>204</c:v>
                </c:pt>
                <c:pt idx="8">
                  <c:v>326</c:v>
                </c:pt>
                <c:pt idx="9">
                  <c:v>319</c:v>
                </c:pt>
                <c:pt idx="10">
                  <c:v>296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59-4995-884A-2D790D3DB3E4}"/>
            </c:ext>
          </c:extLst>
        </c:ser>
        <c:ser>
          <c:idx val="2"/>
          <c:order val="2"/>
          <c:tx>
            <c:strRef>
              <c:f>tabellen!$A$5</c:f>
              <c:strCache>
                <c:ptCount val="1"/>
                <c:pt idx="0">
                  <c:v>Totaal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tabellen!$B$2:$Q$2</c:f>
              <c:strCache>
                <c:ptCount val="11"/>
                <c:pt idx="0">
                  <c:v>2015-4</c:v>
                </c:pt>
                <c:pt idx="1">
                  <c:v>2016-4</c:v>
                </c:pt>
                <c:pt idx="2">
                  <c:v>2017-1</c:v>
                </c:pt>
                <c:pt idx="3">
                  <c:v>2017-2</c:v>
                </c:pt>
                <c:pt idx="4">
                  <c:v>2017-3</c:v>
                </c:pt>
                <c:pt idx="5">
                  <c:v>2017-4</c:v>
                </c:pt>
                <c:pt idx="6">
                  <c:v>2018-1</c:v>
                </c:pt>
                <c:pt idx="7">
                  <c:v>2018-2</c:v>
                </c:pt>
                <c:pt idx="8">
                  <c:v>2018-3</c:v>
                </c:pt>
                <c:pt idx="9">
                  <c:v>2018-4</c:v>
                </c:pt>
                <c:pt idx="10">
                  <c:v>2019-1</c:v>
                </c:pt>
              </c:strCache>
            </c:strRef>
          </c:cat>
          <c:val>
            <c:numRef>
              <c:f>tabellen!$B$5:$Q$5</c:f>
              <c:numCache>
                <c:formatCode>General</c:formatCode>
                <c:ptCount val="11"/>
                <c:pt idx="0">
                  <c:v>394</c:v>
                </c:pt>
                <c:pt idx="1">
                  <c:v>441</c:v>
                </c:pt>
                <c:pt idx="2">
                  <c:v>399</c:v>
                </c:pt>
                <c:pt idx="3">
                  <c:v>520</c:v>
                </c:pt>
                <c:pt idx="4">
                  <c:v>619</c:v>
                </c:pt>
                <c:pt idx="5">
                  <c:v>685</c:v>
                </c:pt>
                <c:pt idx="6">
                  <c:v>730</c:v>
                </c:pt>
                <c:pt idx="7">
                  <c:v>853</c:v>
                </c:pt>
                <c:pt idx="8">
                  <c:v>863</c:v>
                </c:pt>
                <c:pt idx="9">
                  <c:v>883</c:v>
                </c:pt>
                <c:pt idx="10">
                  <c:v>887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859-4995-884A-2D790D3DB3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010176"/>
        <c:axId val="91011712"/>
      </c:lineChart>
      <c:catAx>
        <c:axId val="9101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91011712"/>
        <c:crosses val="autoZero"/>
        <c:auto val="1"/>
        <c:lblAlgn val="ctr"/>
        <c:lblOffset val="100"/>
        <c:noMultiLvlLbl val="0"/>
      </c:catAx>
      <c:valAx>
        <c:axId val="91011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101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nl-N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9D28-C9BE-4CF8-B319-8C48F2ADE7EA}" type="datetimeFigureOut">
              <a:rPr lang="nl-NL" smtClean="0"/>
              <a:t>21-10-2019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96783-F8F7-4541-B3D3-F15A5A995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68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F604684-A9B8-432E-A759-D70D9195E47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nl-NL" noProof="0"/>
              <a:t>Klik om de stijl te bewerken</a:t>
            </a:r>
            <a:endParaRPr lang="en-US" noProof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nl-NL" noProof="0"/>
              <a:t>Klik om de ondertitelstijl van het model te bewerken</a:t>
            </a:r>
            <a:endParaRPr lang="en-US" noProof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6F37DF-2E9A-4509-9367-4E3E43B33BEE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304801" y="2889251"/>
            <a:ext cx="3827585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4132386" y="2889251"/>
            <a:ext cx="3825631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7958016" y="2889251"/>
            <a:ext cx="3827584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09269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4F22E-FEBA-4C25-9C69-63E26C6D4C2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4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42031" cy="5853112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D2954-A589-4D9E-AE84-7E129BD6FA2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47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92615" cy="45307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89785" y="1600201"/>
            <a:ext cx="5392615" cy="21891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89785" y="3941763"/>
            <a:ext cx="5392615" cy="21891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B78CF86-AEBD-488B-AB49-A86E3F1C0A1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0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92615" cy="45307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89785" y="1600201"/>
            <a:ext cx="5392615" cy="4530725"/>
          </a:xfrm>
        </p:spPr>
        <p:txBody>
          <a:bodyPr/>
          <a:lstStyle/>
          <a:p>
            <a:r>
              <a:rPr lang="nl-NL"/>
              <a:t>Klik op het pictogram als u een onlineafbeelding wilt toevoegen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914BC8E-B0A6-4F3A-9BC5-0CD1F62429A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3E50B-7C53-46BB-B4E2-F1EF682D599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5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51688-0335-44D6-9D66-6092B5DA6C9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9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9261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600201"/>
            <a:ext cx="539261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00DC8-16B0-4F18-9CBD-FA1B4384B04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568AD-2C6F-4809-B2D9-BF56AFE94B7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0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67E8A-83BD-456C-A500-5765A9189B9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5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72A61-F7F9-4543-B668-F6DAC5BE641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3F416-B70F-4A59-BBAA-63127CA7D2A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1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49641-EE88-4C40-8E5C-D612F251C0B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het opmaakprofiel te bewerken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EEB341-F091-482F-89C4-78C45CF9FB83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nl-NL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nl-NL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nl-NL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7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7568" y="1377950"/>
            <a:ext cx="8098482" cy="1435100"/>
          </a:xfrm>
        </p:spPr>
        <p:txBody>
          <a:bodyPr/>
          <a:lstStyle/>
          <a:p>
            <a:r>
              <a:rPr lang="nl-NL" sz="3600" dirty="0"/>
              <a:t>Banenafspraak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10 oktober 2019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4F2EA4E-C2D5-4A91-BAF1-E84F1FD9A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..maar het gaat natuurlijk vooral om een goede match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xmlns="" id="{DA2F4D11-689F-4EA3-AB9A-944391EE81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907" y="1600200"/>
            <a:ext cx="6712185" cy="4530725"/>
          </a:xfr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18ED1657-C46E-4978-82D5-1925F58A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0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480E15C-99E7-4E4E-BF8B-99183BD9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Doel van de banenafspraak (inclusieve arbeidsmarkt)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2158CA4-7155-4BCE-A1C7-175E5C960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3657600" cy="4530725"/>
          </a:xfrm>
        </p:spPr>
        <p:txBody>
          <a:bodyPr/>
          <a:lstStyle/>
          <a:p>
            <a:r>
              <a:rPr lang="nl-NL" dirty="0"/>
              <a:t>125.000 extra banen voor mensen met een arbeidsbeperking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630A5B67-F682-4986-B92F-19182EF9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Tijdelijke aanduiding voor inhoud 5">
            <a:extLst>
              <a:ext uri="{FF2B5EF4-FFF2-40B4-BE49-F238E27FC236}">
                <a16:creationId xmlns:a16="http://schemas.microsoft.com/office/drawing/2014/main" xmlns="" id="{58769504-86AF-4121-978A-E45BDBF0E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8262" y="2215702"/>
            <a:ext cx="7050380" cy="314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75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B0AA61-B9E2-499F-8723-1B71631F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instrumenten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A51EC41-1CCC-400E-952C-3FF0BED3D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Loonkostensubsidie/loondispensatie</a:t>
            </a:r>
          </a:p>
          <a:p>
            <a:r>
              <a:rPr lang="nl-NL" dirty="0"/>
              <a:t>No risk polis</a:t>
            </a:r>
          </a:p>
          <a:p>
            <a:r>
              <a:rPr lang="nl-NL" dirty="0"/>
              <a:t>Minder premies: loonkostenvoordeel (LKV) en lage inkomensvoordeel</a:t>
            </a:r>
          </a:p>
          <a:p>
            <a:r>
              <a:rPr lang="nl-NL" dirty="0"/>
              <a:t>Proefplaatsing</a:t>
            </a:r>
          </a:p>
          <a:p>
            <a:r>
              <a:rPr lang="nl-NL" dirty="0"/>
              <a:t>Werknemersvoorzieningen</a:t>
            </a:r>
          </a:p>
          <a:p>
            <a:r>
              <a:rPr lang="nl-NL" dirty="0"/>
              <a:t>Persoonlijke begeleiding (jobcoaching)</a:t>
            </a:r>
          </a:p>
          <a:p>
            <a:r>
              <a:rPr lang="nl-NL" dirty="0"/>
              <a:t>Advies inclusieve arbeidsorganisatie</a:t>
            </a:r>
          </a:p>
          <a:p>
            <a:r>
              <a:rPr lang="nl-NL" dirty="0"/>
              <a:t>Trainingen voor werkgevers (HARRIE)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628FD5DF-432E-46AB-923D-AF29CEBF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6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05E6CE2-D494-44A2-BF6E-ACD6074C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Landelijk onderzoek bij bedrijven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A0BF1CF-EFE5-4ABA-A832-D59A15D0A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SCP doet onderzoek onder werkgevers naar de situatie op de arbeidsmarkt</a:t>
            </a:r>
          </a:p>
          <a:p>
            <a:r>
              <a:rPr lang="nl-NL" dirty="0"/>
              <a:t>Daaruit blijkt dat het aannemen van mensen met een arbeidsbeperking nog niet hoog op de prioriteitenlijst staat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3117EDD2-4121-47C6-98BD-1581AA2C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DE40F33-53A2-4E36-B58C-3754E162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Aannemen van mensen met een arbeidsbeperking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A37F328E-7884-4BC4-83C2-9BFC3BCA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xmlns="" id="{FD491034-68C1-480B-8F8E-9097A70EB5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605023"/>
              </p:ext>
            </p:extLst>
          </p:nvPr>
        </p:nvGraphicFramePr>
        <p:xfrm>
          <a:off x="609600" y="1600201"/>
          <a:ext cx="10972800" cy="1315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xmlns="" id="{FD491034-68C1-480B-8F8E-9097A70EB5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752085"/>
              </p:ext>
            </p:extLst>
          </p:nvPr>
        </p:nvGraphicFramePr>
        <p:xfrm>
          <a:off x="609600" y="3098040"/>
          <a:ext cx="10707757" cy="1315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xmlns="" id="{FD491034-68C1-480B-8F8E-9097A70EB5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244019"/>
              </p:ext>
            </p:extLst>
          </p:nvPr>
        </p:nvGraphicFramePr>
        <p:xfrm>
          <a:off x="556591" y="4436512"/>
          <a:ext cx="10402957" cy="1325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05297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962CA4-730D-488A-A246-0DD134BD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Redenen om geen mensen met een arbeidsbeperking in dienst te nemen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7CE53891-1020-4F1B-B687-2F99C49B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xmlns="" id="{C7388D53-8F11-4C7E-9C7B-210EFB658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865882"/>
              </p:ext>
            </p:extLst>
          </p:nvPr>
        </p:nvGraphicFramePr>
        <p:xfrm>
          <a:off x="609600" y="1600200"/>
          <a:ext cx="109728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94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E27828-E8F0-4885-85A7-942074E3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Bekendheid en gebruik subsidieregelingen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A05CBD36-166B-44A9-9D1C-0C8FDE01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xmlns="" id="{02BF865F-2A59-4889-9ECA-AFC189051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982995"/>
              </p:ext>
            </p:extLst>
          </p:nvPr>
        </p:nvGraphicFramePr>
        <p:xfrm>
          <a:off x="609600" y="1600200"/>
          <a:ext cx="109728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57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A9BE023-54FB-49B2-88FA-73E78EB4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zit het dan met de banenafspraak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A27D27C-A823-4F1F-A883-D7EA298F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2597426" cy="4530725"/>
          </a:xfrm>
        </p:spPr>
        <p:txBody>
          <a:bodyPr/>
          <a:lstStyle/>
          <a:p>
            <a:r>
              <a:rPr lang="nl-NL" dirty="0"/>
              <a:t>Landelijk boven het streefcijfer (52.000 - 43.500)</a:t>
            </a:r>
          </a:p>
          <a:p>
            <a:r>
              <a:rPr lang="nl-NL" dirty="0"/>
              <a:t>Ook in onze regio zitten we er boven 887- 685)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FBD18229-8D01-4069-971D-9DC143E2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xmlns="" id="{7E083925-5235-4E07-B136-D3425F12FE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049406"/>
              </p:ext>
            </p:extLst>
          </p:nvPr>
        </p:nvGraphicFramePr>
        <p:xfrm>
          <a:off x="3440927" y="1870234"/>
          <a:ext cx="7147560" cy="426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243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98F1BD-00F6-4D36-9DBB-AF65ED4F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Rijk wil het gemakkelijker maken (breed offensief)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67BC1CD-84E9-4B1A-B154-4E37A42E7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Aanvraag voor jobcoach door werkgever of werknemer</a:t>
            </a:r>
          </a:p>
          <a:p>
            <a:r>
              <a:rPr lang="nl-NL" dirty="0"/>
              <a:t>Eenvoudiger en eenduidiger proces loonkostensubsidie</a:t>
            </a:r>
          </a:p>
          <a:p>
            <a:r>
              <a:rPr lang="nl-NL" dirty="0"/>
              <a:t>Aanvragen loonkostensubsidie (binnen 6 maanden) na start dienstverband</a:t>
            </a:r>
          </a:p>
          <a:p>
            <a:r>
              <a:rPr lang="nl-NL" dirty="0"/>
              <a:t>Vereenvoudiging proces no risk polis</a:t>
            </a:r>
          </a:p>
          <a:p>
            <a:r>
              <a:rPr lang="nl-NL" dirty="0"/>
              <a:t>Lonender maken van deeltijdwerk</a:t>
            </a:r>
          </a:p>
          <a:p>
            <a:r>
              <a:rPr lang="nl-NL" dirty="0"/>
              <a:t>Structureel maken van Loonkostenvoordeel</a:t>
            </a:r>
          </a:p>
          <a:p>
            <a:r>
              <a:rPr lang="nl-NL" dirty="0"/>
              <a:t>Aanpassingen aan quotumwet: </a:t>
            </a:r>
            <a:r>
              <a:rPr lang="nl-NL" dirty="0" err="1"/>
              <a:t>inclusiviteitsopslag</a:t>
            </a:r>
            <a:r>
              <a:rPr lang="nl-NL" dirty="0"/>
              <a:t> en bonus</a:t>
            </a:r>
          </a:p>
          <a:p>
            <a:r>
              <a:rPr lang="nl-NL" dirty="0"/>
              <a:t>Aanpassingen aan Wajong: meer werken moet meer lonen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CFB56F3A-C307-4A61-AC68-53EF8A2B6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E50B-7C53-46BB-B4E2-F1EF682D59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4885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level">
  <a:themeElements>
    <a:clrScheme name="presentation_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Aangepast 3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212</Words>
  <Application>Microsoft Office PowerPoint</Application>
  <PresentationFormat>Aangepast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presentation_level</vt:lpstr>
      <vt:lpstr>Banenafspraak</vt:lpstr>
      <vt:lpstr>Doel van de banenafspraak (inclusieve arbeidsmarkt)</vt:lpstr>
      <vt:lpstr>Verschillende instrumenten</vt:lpstr>
      <vt:lpstr>Landelijk onderzoek bij bedrijven</vt:lpstr>
      <vt:lpstr>Aannemen van mensen met een arbeidsbeperking</vt:lpstr>
      <vt:lpstr>Redenen om geen mensen met een arbeidsbeperking in dienst te nemen</vt:lpstr>
      <vt:lpstr>Bekendheid en gebruik subsidieregelingen</vt:lpstr>
      <vt:lpstr>Hoe zit het dan met de banenafspraak</vt:lpstr>
      <vt:lpstr>Rijk wil het gemakkelijker maken (breed offensief)</vt:lpstr>
      <vt:lpstr>..maar het gaat natuurlijk vooral om een goede match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perspectief op Werk</dc:title>
  <dc:creator>Wim Ravenshorst</dc:creator>
  <cp:lastModifiedBy>Irma Wortelboer - Rolink</cp:lastModifiedBy>
  <cp:revision>34</cp:revision>
  <dcterms:created xsi:type="dcterms:W3CDTF">2019-03-18T10:38:25Z</dcterms:created>
  <dcterms:modified xsi:type="dcterms:W3CDTF">2019-10-21T13:54:17Z</dcterms:modified>
</cp:coreProperties>
</file>