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563" r:id="rId2"/>
    <p:sldId id="566" r:id="rId3"/>
    <p:sldId id="503" r:id="rId4"/>
    <p:sldId id="559" r:id="rId5"/>
    <p:sldId id="589" r:id="rId6"/>
    <p:sldId id="591" r:id="rId7"/>
    <p:sldId id="583" r:id="rId8"/>
    <p:sldId id="578" r:id="rId9"/>
    <p:sldId id="579" r:id="rId10"/>
    <p:sldId id="588" r:id="rId11"/>
    <p:sldId id="580" r:id="rId12"/>
    <p:sldId id="584" r:id="rId13"/>
    <p:sldId id="586" r:id="rId14"/>
    <p:sldId id="587" r:id="rId15"/>
    <p:sldId id="581" r:id="rId16"/>
    <p:sldId id="582" r:id="rId17"/>
    <p:sldId id="592" r:id="rId1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mke Geijsel" initials="F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1" autoAdjust="0"/>
    <p:restoredTop sz="88406" autoAdjust="0"/>
  </p:normalViewPr>
  <p:slideViewPr>
    <p:cSldViewPr>
      <p:cViewPr varScale="1">
        <p:scale>
          <a:sx n="135" d="100"/>
          <a:sy n="135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>
              <a:defRPr sz="1200"/>
            </a:lvl1pPr>
          </a:lstStyle>
          <a:p>
            <a:fld id="{8C358F30-972D-423A-81FE-0F5B8ADF983D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r">
              <a:defRPr sz="1200"/>
            </a:lvl1pPr>
          </a:lstStyle>
          <a:p>
            <a:fld id="{C41F21C8-F1F0-4B70-8F02-2AAC41BA191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7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>
              <a:defRPr sz="1200"/>
            </a:lvl1pPr>
          </a:lstStyle>
          <a:p>
            <a:fld id="{26C979C6-B8E7-41FD-9D1D-EF67B5FDEA35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0" rIns="91441" bIns="45720" rtlCol="0" anchor="ctr"/>
          <a:lstStyle/>
          <a:p>
            <a:endParaRPr lang="en-US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1" tIns="45720" rIns="91441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r">
              <a:defRPr sz="1200"/>
            </a:lvl1pPr>
          </a:lstStyle>
          <a:p>
            <a:fld id="{1902C00E-F276-4211-BB50-A8E5F97E0E5E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2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2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6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5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45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8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0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7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3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7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9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9CAF22E-8304-42E0-B082-DBB56E53405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E5CEBC8-1F82-47EF-A494-AAC15D64EEF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97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ieuwadvies.nl" TargetMode="External"/><Relationship Id="rId2" Type="http://schemas.openxmlformats.org/officeDocument/2006/relationships/hyperlink" Target="mailto:leon@ikbendrentsondernemer.n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office@vpb-emmen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   </a:t>
            </a:r>
            <a:r>
              <a:rPr lang="nl-NL" sz="4000" dirty="0"/>
              <a:t>Mantelzorgbeleid  in Drenthe.</a:t>
            </a:r>
          </a:p>
          <a:p>
            <a:pPr>
              <a:buNone/>
            </a:pPr>
            <a:endParaRPr lang="nl-NL" sz="4000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sz="1000" b="1" i="1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6AC519DA-932F-46A2-B53C-E06C898327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6488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91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1: bespreken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3. Onderzoek</a:t>
            </a:r>
          </a:p>
          <a:p>
            <a:pPr>
              <a:buFontTx/>
              <a:buChar char="-"/>
            </a:pPr>
            <a:r>
              <a:rPr lang="nl-NL" dirty="0"/>
              <a:t>Hoeveel mantelzorgers?</a:t>
            </a:r>
          </a:p>
          <a:p>
            <a:pPr>
              <a:buFontTx/>
              <a:buChar char="-"/>
            </a:pPr>
            <a:r>
              <a:rPr lang="nl-NL" dirty="0"/>
              <a:t>Zijn verlofregelingen bekend en worden ze toegepast?</a:t>
            </a:r>
          </a:p>
          <a:p>
            <a:pPr>
              <a:buFontTx/>
              <a:buChar char="-"/>
            </a:pPr>
            <a:r>
              <a:rPr lang="nl-NL" dirty="0"/>
              <a:t>Behoeften mantelzorgers?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4. Uitkomsten bespreken</a:t>
            </a:r>
          </a:p>
          <a:p>
            <a:pPr>
              <a:buFontTx/>
              <a:buChar char="-"/>
            </a:pPr>
            <a:r>
              <a:rPr lang="nl-NL" dirty="0"/>
              <a:t>Met MT</a:t>
            </a:r>
          </a:p>
          <a:p>
            <a:pPr>
              <a:buFontTx/>
              <a:buChar char="-"/>
            </a:pPr>
            <a:r>
              <a:rPr lang="nl-NL" dirty="0"/>
              <a:t>Met medewerkers (knelpunten/oplossingen)</a:t>
            </a:r>
          </a:p>
          <a:p>
            <a:pPr>
              <a:buFontTx/>
              <a:buChar char="-"/>
            </a:pPr>
            <a:r>
              <a:rPr lang="nl-NL" dirty="0"/>
              <a:t>Definitief beleid terugkoppelen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830689B1-13F0-43ED-A55E-4E378B2AF2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42482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3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2: beschrijven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3200" dirty="0"/>
              <a:t>Oplossingen bedenken en beschrijven op basis van onderzoek:</a:t>
            </a:r>
          </a:p>
          <a:p>
            <a:pPr marL="0" indent="0">
              <a:buNone/>
            </a:pPr>
            <a:r>
              <a:rPr lang="nl-NL" dirty="0"/>
              <a:t>(veel medewerkers niet op de hoogte)</a:t>
            </a:r>
          </a:p>
          <a:p>
            <a:pPr marL="0" indent="0">
              <a:buNone/>
            </a:pPr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Wettelijk verlof (vakantiedagen).</a:t>
            </a:r>
          </a:p>
          <a:p>
            <a:pPr marL="457200" indent="-457200">
              <a:buAutoNum type="arabicPeriod"/>
            </a:pPr>
            <a:r>
              <a:rPr lang="nl-NL" dirty="0"/>
              <a:t>Wet arbeid en Zorg</a:t>
            </a:r>
          </a:p>
          <a:p>
            <a:pPr marL="457200" indent="-457200">
              <a:buAutoNum type="arabicPeriod"/>
            </a:pPr>
            <a:r>
              <a:rPr lang="nl-NL" dirty="0"/>
              <a:t>Wet flexibel Werken</a:t>
            </a:r>
          </a:p>
          <a:p>
            <a:pPr marL="457200" indent="-457200">
              <a:buAutoNum type="arabicPeriod"/>
            </a:pPr>
            <a:r>
              <a:rPr lang="nl-NL" dirty="0"/>
              <a:t>Maatwerkoplossingen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D5D1BD8E-5A88-4392-BB9F-B147B0D531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8680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3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2: beschrijven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AutoNum type="arabicPeriod"/>
            </a:pPr>
            <a:r>
              <a:rPr lang="nl-NL" dirty="0"/>
              <a:t>Wettelijk verlof (4x40=160:8=20).</a:t>
            </a:r>
          </a:p>
          <a:p>
            <a:pPr marL="457200" indent="-457200">
              <a:buAutoNum type="arabicPeriod"/>
            </a:pPr>
            <a:r>
              <a:rPr lang="nl-NL" dirty="0"/>
              <a:t>Wet arbeid en Zorg</a:t>
            </a:r>
          </a:p>
          <a:p>
            <a:pPr marL="0" indent="0">
              <a:buNone/>
            </a:pPr>
            <a:r>
              <a:rPr lang="nl-NL" dirty="0"/>
              <a:t>-calamiteiten (1 dag, loon doorbetalen)</a:t>
            </a:r>
          </a:p>
          <a:p>
            <a:pPr marL="0" indent="0">
              <a:buNone/>
            </a:pPr>
            <a:r>
              <a:rPr lang="nl-NL" dirty="0"/>
              <a:t>-kortdurend (2x uren p/w, 70% doorbetalen)</a:t>
            </a:r>
          </a:p>
          <a:p>
            <a:pPr marL="0" indent="0">
              <a:buNone/>
            </a:pPr>
            <a:r>
              <a:rPr lang="nl-NL" dirty="0"/>
              <a:t>-langdurend (6x uren p/w, niet doorbetalen)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-ouderschap (26 weken, niet doorbetalen)</a:t>
            </a:r>
          </a:p>
          <a:p>
            <a:pPr marL="0" indent="0">
              <a:buNone/>
            </a:pPr>
            <a:r>
              <a:rPr lang="nl-NL" dirty="0"/>
              <a:t>-zwangerschap (16 weken, UWV)</a:t>
            </a:r>
          </a:p>
          <a:p>
            <a:pPr marL="0" indent="0">
              <a:buNone/>
            </a:pPr>
            <a:r>
              <a:rPr lang="nl-NL" dirty="0"/>
              <a:t>-geboorteverlof ( 1week, doorbetalen)</a:t>
            </a:r>
          </a:p>
          <a:p>
            <a:pPr marL="0" indent="0">
              <a:buNone/>
            </a:pPr>
            <a:r>
              <a:rPr lang="nl-NL" dirty="0"/>
              <a:t>-aanvullend geboorteverlof (5x uren p/w, UWV (2020))</a:t>
            </a:r>
          </a:p>
          <a:p>
            <a:pPr marL="0" indent="0">
              <a:buNone/>
            </a:pPr>
            <a:r>
              <a:rPr lang="nl-NL" dirty="0"/>
              <a:t>-adoptieverlof (6 weken, UWV)</a:t>
            </a:r>
          </a:p>
          <a:p>
            <a:pPr marL="0" indent="0"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FB71C6B0-B49D-4630-A0CA-317D6441CB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87584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43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2: beschrijven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3.Wet flexibel Werk </a:t>
            </a:r>
          </a:p>
          <a:p>
            <a:pPr marL="0" indent="0">
              <a:buNone/>
            </a:pPr>
            <a:r>
              <a:rPr lang="nl-NL" dirty="0"/>
              <a:t>-aanpassen arbeidsduur</a:t>
            </a:r>
          </a:p>
          <a:p>
            <a:pPr marL="0" indent="0">
              <a:buNone/>
            </a:pPr>
            <a:r>
              <a:rPr lang="nl-NL" dirty="0"/>
              <a:t>-werktijden</a:t>
            </a:r>
          </a:p>
          <a:p>
            <a:pPr marL="0" indent="0">
              <a:buNone/>
            </a:pPr>
            <a:r>
              <a:rPr lang="nl-NL" dirty="0"/>
              <a:t>-arbeidsplaats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½ jaar in dienst, 2 maanden voor aanvang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Werkgever moet reageren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Weigeren: zwaarwegende bedrijfsbelangen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Geldt niet voor bedrijven met &lt;10 werknemers</a:t>
            </a:r>
          </a:p>
          <a:p>
            <a:pPr marL="0" indent="0"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B02CE345-4624-407C-B002-46FDB15B7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26488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5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2: beschrijven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4.Maatwerkoplossingen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 soorten:</a:t>
            </a:r>
          </a:p>
          <a:p>
            <a:pPr>
              <a:buFontTx/>
              <a:buChar char="-"/>
            </a:pPr>
            <a:r>
              <a:rPr lang="nl-NL" dirty="0"/>
              <a:t>Flexibele regelingen</a:t>
            </a:r>
          </a:p>
          <a:p>
            <a:pPr lvl="1">
              <a:buFontTx/>
              <a:buChar char="-"/>
            </a:pPr>
            <a:r>
              <a:rPr lang="nl-NL" dirty="0"/>
              <a:t>Thuiswerken, werktijden, deeltijd, minder dagen</a:t>
            </a:r>
          </a:p>
          <a:p>
            <a:pPr marL="228600" lvl="1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Praktische afspraken</a:t>
            </a:r>
          </a:p>
          <a:p>
            <a:pPr lvl="1">
              <a:buFontTx/>
              <a:buChar char="-"/>
            </a:pPr>
            <a:r>
              <a:rPr lang="nl-NL" dirty="0"/>
              <a:t>Bellen, bereikbaar zijn, MZ makelaar, even weg kunnen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0186EDB5-DDE2-4044-BE41-6D9079289D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26488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47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3: bekwamen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Bekwamen in het bespreken en actief handelen van mantelzorgsituaties.</a:t>
            </a:r>
          </a:p>
          <a:p>
            <a:pPr marL="0" indent="0">
              <a:buNone/>
            </a:pPr>
            <a:r>
              <a:rPr lang="nl-NL" dirty="0"/>
              <a:t>Interventies:</a:t>
            </a:r>
          </a:p>
          <a:p>
            <a:pPr>
              <a:buFontTx/>
              <a:buChar char="-"/>
            </a:pPr>
            <a:r>
              <a:rPr lang="nl-NL" dirty="0"/>
              <a:t>Workshop voor mantelzorgers</a:t>
            </a:r>
          </a:p>
          <a:p>
            <a:pPr>
              <a:buFontTx/>
              <a:buChar char="-"/>
            </a:pPr>
            <a:r>
              <a:rPr lang="nl-NL" dirty="0"/>
              <a:t>Workshop voor leidinggevenden</a:t>
            </a:r>
          </a:p>
          <a:p>
            <a:pPr>
              <a:buFontTx/>
              <a:buChar char="-"/>
            </a:pPr>
            <a:r>
              <a:rPr lang="nl-NL" dirty="0"/>
              <a:t>Werkoverleg alle medewerkers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219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D94D99D6-B9A1-4E04-8F2E-E006191708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4611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1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4: borgen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dirty="0"/>
              <a:t>MZ doelen periodiek meten/bijstellen</a:t>
            </a:r>
          </a:p>
          <a:p>
            <a:pPr>
              <a:buFontTx/>
              <a:buChar char="-"/>
            </a:pPr>
            <a:r>
              <a:rPr lang="nl-NL" dirty="0"/>
              <a:t>Formele gespreken</a:t>
            </a:r>
          </a:p>
          <a:p>
            <a:pPr>
              <a:buFontTx/>
              <a:buChar char="-"/>
            </a:pPr>
            <a:r>
              <a:rPr lang="nl-NL" dirty="0"/>
              <a:t>Medewerkerstevredenheid</a:t>
            </a:r>
          </a:p>
          <a:p>
            <a:pPr>
              <a:buFontTx/>
              <a:buChar char="-"/>
            </a:pPr>
            <a:r>
              <a:rPr lang="nl-NL" dirty="0"/>
              <a:t>Info over regelingen (</a:t>
            </a:r>
            <a:r>
              <a:rPr lang="nl-NL" dirty="0" err="1"/>
              <a:t>werk&amp;mantelzorg</a:t>
            </a:r>
            <a:r>
              <a:rPr lang="nl-NL" dirty="0"/>
              <a:t>, mezzo)</a:t>
            </a:r>
          </a:p>
          <a:p>
            <a:pPr>
              <a:buFontTx/>
              <a:buChar char="-"/>
            </a:pPr>
            <a:r>
              <a:rPr lang="nl-NL" dirty="0"/>
              <a:t>Nieuwe medewerkers informeren</a:t>
            </a:r>
          </a:p>
          <a:p>
            <a:pPr>
              <a:buFontTx/>
              <a:buChar char="-"/>
            </a:pPr>
            <a:r>
              <a:rPr lang="nl-NL" dirty="0"/>
              <a:t>Jaarlijkse aandacht</a:t>
            </a:r>
          </a:p>
          <a:p>
            <a:pPr>
              <a:buFontTx/>
              <a:buChar char="-"/>
            </a:pPr>
            <a:r>
              <a:rPr lang="nl-NL" dirty="0"/>
              <a:t>Op agenda van OR/MR</a:t>
            </a:r>
          </a:p>
          <a:p>
            <a:pPr>
              <a:buFontTx/>
              <a:buChar char="-"/>
            </a:pPr>
            <a:r>
              <a:rPr lang="nl-NL" dirty="0"/>
              <a:t> Op agenda werkoverleg</a:t>
            </a:r>
          </a:p>
          <a:p>
            <a:pPr>
              <a:buFontTx/>
              <a:buChar char="-"/>
            </a:pPr>
            <a:r>
              <a:rPr lang="nl-NL" dirty="0"/>
              <a:t>Informeren over ontwikkelingen</a:t>
            </a:r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BE3846AD-1C6D-45E1-BAE3-E58070CA1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26488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86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Contact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13812" y="2216069"/>
            <a:ext cx="8106660" cy="4206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Leon van Nisselroy, </a:t>
            </a:r>
            <a:r>
              <a:rPr lang="nl-NL" dirty="0">
                <a:hlinkClick r:id="rId2"/>
              </a:rPr>
              <a:t>leon@ikbendrentsondernemer.nl</a:t>
            </a:r>
            <a:r>
              <a:rPr lang="nl-NL" dirty="0"/>
              <a:t> 06-23053374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Albert Nieuwenhuis,  </a:t>
            </a:r>
            <a:r>
              <a:rPr lang="nl-NL">
                <a:hlinkClick r:id="rId3"/>
              </a:rPr>
              <a:t>info@nieuwadvies.nl</a:t>
            </a:r>
            <a:r>
              <a:rPr lang="nl-NL"/>
              <a:t>  06-22303262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VPB Emmen, </a:t>
            </a:r>
            <a:r>
              <a:rPr lang="nl-NL" dirty="0">
                <a:hlinkClick r:id="rId4"/>
              </a:rPr>
              <a:t>office@vpb-emmen.nl</a:t>
            </a:r>
            <a:r>
              <a:rPr lang="nl-NL" dirty="0"/>
              <a:t>  0591-653454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D5D1BD8E-5A88-4392-BB9F-B147B0D531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8680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2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Definitie mantelzorger: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   Mensen die langdurig en onbetaald zorgen voor een chronisch zieke, gehandicapte of hulpbehoevende persoon uit hun omgeving.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900" b="1" i="1" dirty="0"/>
              <a:t>Pilot stimuleringtraject aandacht voor mantelzorg in Drenthe</a:t>
            </a:r>
          </a:p>
          <a:p>
            <a:pPr>
              <a:buNone/>
            </a:pPr>
            <a:endParaRPr lang="nl-NL" sz="900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2172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EE3E51FA-9051-4BB0-9E4E-F11FE51E12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6488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6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sz="3600" dirty="0"/>
              <a:t>1 op 4 werkenden verleent MZ (25%: 2 miljoen)</a:t>
            </a:r>
          </a:p>
          <a:p>
            <a:pPr>
              <a:buFontTx/>
              <a:buChar char="-"/>
            </a:pPr>
            <a:endParaRPr lang="nl-NL" sz="3600" dirty="0"/>
          </a:p>
          <a:p>
            <a:pPr>
              <a:buFontTx/>
              <a:buChar char="-"/>
            </a:pPr>
            <a:r>
              <a:rPr lang="nl-NL" sz="3600" dirty="0"/>
              <a:t>20% geeft intensieve MZ (400.000, &gt;8 uur p.w.)</a:t>
            </a:r>
          </a:p>
          <a:p>
            <a:pPr>
              <a:buFontTx/>
              <a:buChar char="-"/>
            </a:pPr>
            <a:endParaRPr lang="nl-NL" sz="3600" dirty="0"/>
          </a:p>
          <a:p>
            <a:pPr>
              <a:buFontTx/>
              <a:buChar char="-"/>
            </a:pPr>
            <a:r>
              <a:rPr lang="nl-NL" sz="3600" dirty="0"/>
              <a:t>Mantelzorgers verzuimen 2 x zoveel </a:t>
            </a:r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r>
              <a:rPr lang="nl-NL" sz="1700" i="1" dirty="0"/>
              <a:t>bron: SCP febr. 2019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7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DDEBBF5E-849A-4895-84A0-73A1BAB9CF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6488"/>
            <a:ext cx="1512168" cy="11019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50% bespreekt het niet met leiding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sz="2000" dirty="0"/>
              <a:t>Kosten: € 45000,-  gemiddeld per medewerker (250 x 180)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900" i="1" dirty="0"/>
              <a:t>bron: SCP febr. 2019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endParaRPr lang="nl-NL" dirty="0"/>
          </a:p>
          <a:p>
            <a:pPr>
              <a:buNone/>
            </a:pPr>
            <a:r>
              <a:rPr lang="nl-NL" sz="9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4356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0312B619-B24C-4F40-A9DB-6D32A1B9FE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244" y="404664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6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Behoefte MZ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Aandacht en begrip:80%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Maatwerk/flexibele oplossingen: 60%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Verlofregelingen: 35%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900" i="1" dirty="0"/>
              <a:t>Bron: werk en mantelzorg 2018/2019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FA50E251-71AD-46E7-AD18-6EA98709C0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929" y="472770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9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Effect regeling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Minder ziek, meer loyaliteit: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-  MZ melden zich 3x minder ziek</a:t>
            </a:r>
          </a:p>
          <a:p>
            <a:pPr>
              <a:buFontTx/>
              <a:buChar char="-"/>
            </a:pPr>
            <a:r>
              <a:rPr lang="nl-NL" dirty="0"/>
              <a:t>Slechts 5% wil vertrekken i.p.v. 39%</a:t>
            </a:r>
          </a:p>
          <a:p>
            <a:pPr>
              <a:buNone/>
            </a:pPr>
            <a:endParaRPr lang="nl-NL" dirty="0">
              <a:sym typeface="Wingdings" pitchFamily="2" charset="2"/>
            </a:endParaRP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4033" y="419129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8214C60E-8754-4327-BD22-717259D039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29197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8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Criteria beleid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Mantelzorgvriendelijk personeelsbeleid is gefundeerd op 3 pijlers: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1.De combinatie werk en mantelzorg is bekend en bespreekbaar.</a:t>
            </a:r>
          </a:p>
          <a:p>
            <a:pPr marL="457200" indent="-457200"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De verlofregelingen zijn bekend en worden actief toegepast.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Leidinggevenden en medewerkers zoeken samen naar</a:t>
            </a:r>
          </a:p>
          <a:p>
            <a:pPr marL="0" indent="0">
              <a:buNone/>
            </a:pPr>
            <a:r>
              <a:rPr lang="nl-NL" dirty="0"/>
              <a:t>     maatwerkoplossingen. </a:t>
            </a:r>
            <a:endParaRPr lang="nl-NL" sz="5700" dirty="0"/>
          </a:p>
          <a:p>
            <a:pPr>
              <a:buNone/>
            </a:pPr>
            <a:endParaRPr lang="nl-NL" sz="1000" b="1" i="1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07B7F10A-0F9D-4D75-9179-81EEE873AB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50871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4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Hoe beleid realiseren?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2608" lvl="1" indent="0">
              <a:buNone/>
            </a:pPr>
            <a:endParaRPr lang="nl-NL" sz="1600" dirty="0"/>
          </a:p>
          <a:p>
            <a:pPr marL="228600" lvl="1" indent="0">
              <a:buNone/>
            </a:pPr>
            <a:r>
              <a:rPr lang="nl-NL" sz="2800" dirty="0"/>
              <a:t>4 stappen:</a:t>
            </a:r>
          </a:p>
          <a:p>
            <a:pPr marL="292608" lvl="1" indent="0">
              <a:buNone/>
            </a:pPr>
            <a:r>
              <a:rPr lang="nl-NL" sz="2800" dirty="0"/>
              <a:t>	1. Bespreken</a:t>
            </a:r>
          </a:p>
          <a:p>
            <a:pPr marL="292608" lvl="1" indent="0">
              <a:buNone/>
            </a:pPr>
            <a:r>
              <a:rPr lang="nl-NL" sz="2800" dirty="0"/>
              <a:t>	2. Beschrijven</a:t>
            </a:r>
          </a:p>
          <a:p>
            <a:pPr marL="292608" lvl="1" indent="0">
              <a:buNone/>
            </a:pPr>
            <a:r>
              <a:rPr lang="nl-NL" sz="2800" dirty="0"/>
              <a:t>	3. Bekwamen</a:t>
            </a:r>
          </a:p>
          <a:p>
            <a:pPr marL="292608" lvl="1" indent="0">
              <a:buNone/>
            </a:pPr>
            <a:r>
              <a:rPr lang="nl-NL" sz="2800" dirty="0"/>
              <a:t>	4. Borgen</a:t>
            </a:r>
          </a:p>
          <a:p>
            <a:pPr marL="292608" lvl="1" indent="0">
              <a:buNone/>
            </a:pPr>
            <a:endParaRPr lang="nl-NL" sz="1600" dirty="0"/>
          </a:p>
          <a:p>
            <a:pPr marL="292608" lvl="1" indent="0">
              <a:buNone/>
            </a:pPr>
            <a:endParaRPr lang="nl-NL" sz="1600" dirty="0"/>
          </a:p>
          <a:p>
            <a:pPr lvl="1">
              <a:buNone/>
            </a:pPr>
            <a:endParaRPr lang="nl-NL" sz="1600" b="1" i="1" dirty="0"/>
          </a:p>
          <a:p>
            <a:pPr lvl="1"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 lvl="1">
              <a:buNone/>
            </a:pPr>
            <a:endParaRPr lang="nl-NL" sz="1600" dirty="0"/>
          </a:p>
          <a:p>
            <a:pPr lvl="1">
              <a:buNone/>
            </a:pPr>
            <a:endParaRPr lang="nl-NL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170730D7-091F-4197-A258-D28C913A26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65" y="442482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0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Stap 1: bespreken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1.Directie/MT</a:t>
            </a:r>
          </a:p>
          <a:p>
            <a:pPr>
              <a:buFontTx/>
              <a:buChar char="-"/>
            </a:pPr>
            <a:r>
              <a:rPr lang="nl-NL" dirty="0"/>
              <a:t>Bespreken met Directie/MT</a:t>
            </a:r>
          </a:p>
          <a:p>
            <a:pPr>
              <a:buFontTx/>
              <a:buChar char="-"/>
            </a:pPr>
            <a:r>
              <a:rPr lang="nl-NL" dirty="0"/>
              <a:t>Waarom/doelen </a:t>
            </a:r>
          </a:p>
          <a:p>
            <a:pPr marL="0" indent="0">
              <a:buNone/>
            </a:pPr>
            <a:r>
              <a:rPr lang="nl-NL" dirty="0"/>
              <a:t>2. Bekendheid</a:t>
            </a:r>
          </a:p>
          <a:p>
            <a:pPr>
              <a:buFontTx/>
              <a:buChar char="-"/>
            </a:pPr>
            <a:r>
              <a:rPr lang="nl-NL" dirty="0"/>
              <a:t>Middelen inzetten om bekendheid te geven aan MZ</a:t>
            </a:r>
          </a:p>
          <a:p>
            <a:pPr lvl="1">
              <a:buFontTx/>
              <a:buChar char="-"/>
            </a:pPr>
            <a:r>
              <a:rPr lang="nl-NL" dirty="0"/>
              <a:t>Flyers, intranet, werkoverleg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1000" b="1" i="1" dirty="0"/>
              <a:t>Pilot stimuleringtraject aandacht voor mantelzorg in Drenthe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219" y="426488"/>
            <a:ext cx="25712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Afbeelding met tekst, teken, rood, zwart&#10;&#10;Automatisch gegenereerde beschrijving">
            <a:extLst>
              <a:ext uri="{FF2B5EF4-FFF2-40B4-BE49-F238E27FC236}">
                <a16:creationId xmlns:a16="http://schemas.microsoft.com/office/drawing/2014/main" xmlns="" id="{5001A943-62F4-4E96-9680-D5E142BF4C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87584"/>
            <a:ext cx="1512168" cy="11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0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Aaneengesloten</Template>
  <TotalTime>2702</TotalTime>
  <Words>619</Words>
  <Application>Microsoft Office PowerPoint</Application>
  <PresentationFormat>Diavoorstelling (4:3)</PresentationFormat>
  <Paragraphs>264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Gestreept</vt:lpstr>
      <vt:lpstr>PowerPoint-presentatie</vt:lpstr>
      <vt:lpstr>Definitie</vt:lpstr>
      <vt:lpstr>Waarom </vt:lpstr>
      <vt:lpstr>waarom</vt:lpstr>
      <vt:lpstr>Behoefte MZ</vt:lpstr>
      <vt:lpstr>Effect regeling</vt:lpstr>
      <vt:lpstr>Criteria beleid</vt:lpstr>
      <vt:lpstr>Hoe beleid realiseren?</vt:lpstr>
      <vt:lpstr>Stap 1: bespreken</vt:lpstr>
      <vt:lpstr>Stap 1: bespreken</vt:lpstr>
      <vt:lpstr>Stap 2: beschrijven</vt:lpstr>
      <vt:lpstr>Stap 2: beschrijven</vt:lpstr>
      <vt:lpstr>Stap 2: beschrijven</vt:lpstr>
      <vt:lpstr>Stap 2: beschrijven</vt:lpstr>
      <vt:lpstr>Stap 3: bekwamen</vt:lpstr>
      <vt:lpstr>Stap 4: borgen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Innovatiekring  pedagogische kwaliteit  van het onderwijs Eerste bijeenkomst</dc:title>
  <dc:creator>Femke Geijsel</dc:creator>
  <cp:lastModifiedBy>Irma Wortelboer - Rolink</cp:lastModifiedBy>
  <cp:revision>320</cp:revision>
  <cp:lastPrinted>2019-10-09T17:35:57Z</cp:lastPrinted>
  <dcterms:created xsi:type="dcterms:W3CDTF">2010-03-04T16:20:03Z</dcterms:created>
  <dcterms:modified xsi:type="dcterms:W3CDTF">2019-10-16T09:07:55Z</dcterms:modified>
</cp:coreProperties>
</file>