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88" r:id="rId6"/>
    <p:sldId id="278" r:id="rId7"/>
    <p:sldId id="289" r:id="rId8"/>
    <p:sldId id="264" r:id="rId9"/>
    <p:sldId id="263" r:id="rId10"/>
    <p:sldId id="267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3"/>
    <a:srgbClr val="FFE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1" autoAdjust="0"/>
    <p:restoredTop sz="82904" autoAdjust="0"/>
  </p:normalViewPr>
  <p:slideViewPr>
    <p:cSldViewPr snapToGrid="0">
      <p:cViewPr varScale="1">
        <p:scale>
          <a:sx n="111" d="100"/>
          <a:sy n="111" d="100"/>
        </p:scale>
        <p:origin x="-15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35982-D67E-4FC7-BE8A-409A1263AC47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3AE32-F84B-47C0-BA04-CAEEA14068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0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472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dirty="0"/>
          </a:p>
          <a:p>
            <a:endParaRPr lang="nl-NL" sz="1200" dirty="0"/>
          </a:p>
          <a:p>
            <a:endParaRPr lang="nl-NL" sz="1200" dirty="0"/>
          </a:p>
          <a:p>
            <a:endParaRPr lang="nl-NL" sz="1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28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434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506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720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239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804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3524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nl-NL" sz="1200" dirty="0"/>
          </a:p>
          <a:p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249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3AE32-F84B-47C0-BA04-CAEEA14068E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15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10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7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64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9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136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49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81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4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72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9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49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54AA6-8468-4F84-8DD9-632D6F13C33E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18EB-D044-4C91-ADBD-22981663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951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boersma@stambv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>
            <a:extLst>
              <a:ext uri="{FF2B5EF4-FFF2-40B4-BE49-F238E27FC236}">
                <a16:creationId xmlns:a16="http://schemas.microsoft.com/office/drawing/2014/main" xmlns="" id="{8FE6ED03-C0DB-44C5-91FE-B2DDBDFC7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4747" y="6362492"/>
            <a:ext cx="2985575" cy="297127"/>
          </a:xfrm>
        </p:spPr>
        <p:txBody>
          <a:bodyPr>
            <a:normAutofit/>
          </a:bodyPr>
          <a:lstStyle/>
          <a:p>
            <a:endParaRPr lang="nl-NL" sz="1200" b="1" dirty="0">
              <a:solidFill>
                <a:schemeClr val="bg1"/>
              </a:solidFill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xmlns="" id="{E2C23C02-2BDA-4AC5-81C1-4111292BF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0" y="5628444"/>
            <a:ext cx="3436387" cy="1155466"/>
          </a:xfrm>
          <a:prstGeom prst="rect">
            <a:avLst/>
          </a:prstGeom>
        </p:spPr>
      </p:pic>
      <p:sp>
        <p:nvSpPr>
          <p:cNvPr id="19" name="Titel 18">
            <a:extLst>
              <a:ext uri="{FF2B5EF4-FFF2-40B4-BE49-F238E27FC236}">
                <a16:creationId xmlns:a16="http://schemas.microsoft.com/office/drawing/2014/main" xmlns="" id="{E204965B-33EE-43A0-8998-4BEAFA5E1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384299"/>
            <a:ext cx="7600950" cy="4521201"/>
          </a:xfrm>
        </p:spPr>
        <p:txBody>
          <a:bodyPr>
            <a:no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+mn-lt"/>
              </a:rPr>
              <a:t>Welkom op de workshop</a:t>
            </a:r>
            <a:r>
              <a:rPr lang="nl-NL" sz="8800" dirty="0">
                <a:solidFill>
                  <a:schemeClr val="bg1"/>
                </a:solidFill>
                <a:latin typeface="+mn-lt"/>
              </a:rPr>
              <a:t/>
            </a:r>
            <a:br>
              <a:rPr lang="nl-NL" sz="8800" dirty="0">
                <a:solidFill>
                  <a:schemeClr val="bg1"/>
                </a:solidFill>
                <a:latin typeface="+mn-lt"/>
              </a:rPr>
            </a:br>
            <a:r>
              <a:rPr lang="nl-NL" sz="8800" dirty="0">
                <a:solidFill>
                  <a:schemeClr val="bg1"/>
                </a:solidFill>
                <a:latin typeface="+mn-lt"/>
              </a:rPr>
              <a:t/>
            </a:r>
            <a:br>
              <a:rPr lang="nl-NL" sz="8800" dirty="0">
                <a:solidFill>
                  <a:schemeClr val="bg1"/>
                </a:solidFill>
                <a:latin typeface="+mn-lt"/>
              </a:rPr>
            </a:br>
            <a:r>
              <a:rPr lang="nl-NL" sz="8800" dirty="0">
                <a:solidFill>
                  <a:schemeClr val="bg1"/>
                </a:solidFill>
              </a:rPr>
              <a:t>Ziektebeelden in beeld</a:t>
            </a:r>
            <a:r>
              <a:rPr lang="nl-NL" sz="8800" dirty="0">
                <a:solidFill>
                  <a:schemeClr val="bg1"/>
                </a:solidFill>
                <a:latin typeface="+mn-lt"/>
              </a:rPr>
              <a:t/>
            </a:r>
            <a:br>
              <a:rPr lang="nl-NL" sz="8800" dirty="0">
                <a:solidFill>
                  <a:schemeClr val="bg1"/>
                </a:solidFill>
                <a:latin typeface="+mn-lt"/>
              </a:rPr>
            </a:br>
            <a:r>
              <a:rPr lang="nl-NL" sz="2400" dirty="0">
                <a:solidFill>
                  <a:srgbClr val="004083"/>
                </a:solidFill>
                <a:latin typeface="+mn-lt"/>
              </a:rPr>
              <a:t>…</a:t>
            </a:r>
            <a:r>
              <a:rPr lang="nl-NL" sz="8800" dirty="0">
                <a:solidFill>
                  <a:schemeClr val="bg1"/>
                </a:solidFill>
                <a:latin typeface="+mn-lt"/>
              </a:rPr>
              <a:t/>
            </a:r>
            <a:br>
              <a:rPr lang="nl-NL" sz="8800" dirty="0">
                <a:solidFill>
                  <a:schemeClr val="bg1"/>
                </a:solidFill>
                <a:latin typeface="+mn-lt"/>
              </a:rPr>
            </a:br>
            <a:endParaRPr lang="nl-NL" sz="8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xmlns="" id="{B1AA4AAF-7608-46CF-809A-C802D8D7D46F}"/>
              </a:ext>
            </a:extLst>
          </p:cNvPr>
          <p:cNvSpPr/>
          <p:nvPr/>
        </p:nvSpPr>
        <p:spPr>
          <a:xfrm>
            <a:off x="4355869" y="3775733"/>
            <a:ext cx="43226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69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60CBDD-069B-435C-B10B-53EE74D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4083"/>
                </a:solidFill>
              </a:rPr>
              <a:t>Autisme en 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Concrete communicatie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Tijd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Structuur 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Duidelijkheid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Aankondigen en ondertitelen van verandering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Liefst zichtbaar op papier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44A35E45-C942-4D27-AA5B-F5C66C263A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38" y="5339593"/>
            <a:ext cx="1053089" cy="105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1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2AB173E-D469-46F3-9199-DF0B2908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487"/>
            <a:ext cx="7886700" cy="5003322"/>
          </a:xfrm>
          <a:prstGeom prst="round2DiagRect">
            <a:avLst/>
          </a:prstGeom>
          <a:solidFill>
            <a:srgbClr val="004083"/>
          </a:solidFill>
          <a:ln>
            <a:noFill/>
          </a:ln>
        </p:spPr>
        <p:txBody>
          <a:bodyPr/>
          <a:lstStyle/>
          <a:p>
            <a:pPr algn="ctr" rtl="0" eaLnBrk="1" latinLnBrk="0" hangingPunct="1"/>
            <a:r>
              <a:rPr lang="nl-NL" sz="5400" kern="12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Vragen?</a:t>
            </a:r>
            <a:endParaRPr lang="nl-NL" dirty="0">
              <a:effectLst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44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E0A31CF-2F9E-4E41-BC02-A19EA385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1487"/>
            <a:ext cx="7886700" cy="5003322"/>
          </a:xfrm>
          <a:prstGeom prst="round2DiagRect">
            <a:avLst/>
          </a:prstGeom>
          <a:solidFill>
            <a:srgbClr val="004083"/>
          </a:solidFill>
        </p:spPr>
        <p:txBody>
          <a:bodyPr anchor="ctr">
            <a:normAutofit/>
          </a:bodyPr>
          <a:lstStyle/>
          <a:p>
            <a:pPr marL="0" indent="0" algn="ctr">
              <a:buClr>
                <a:srgbClr val="004083"/>
              </a:buClr>
              <a:buNone/>
            </a:pPr>
            <a:r>
              <a:rPr lang="nl-NL" sz="5400" dirty="0">
                <a:solidFill>
                  <a:schemeClr val="bg1"/>
                </a:solidFill>
                <a:latin typeface="+mj-lt"/>
              </a:rPr>
              <a:t>Einde workshop</a:t>
            </a:r>
          </a:p>
          <a:p>
            <a:pPr marL="0" indent="0" algn="ctr">
              <a:buClr>
                <a:srgbClr val="004083"/>
              </a:buClr>
              <a:buNone/>
            </a:pPr>
            <a:endParaRPr lang="nl-NL" sz="2400" b="1" dirty="0">
              <a:solidFill>
                <a:schemeClr val="bg1"/>
              </a:solidFill>
            </a:endParaRPr>
          </a:p>
          <a:p>
            <a:pPr marL="0" indent="0" algn="r">
              <a:buClr>
                <a:srgbClr val="004083"/>
              </a:buClr>
              <a:buNone/>
            </a:pPr>
            <a:r>
              <a:rPr lang="nl-NL" sz="2400" b="1" dirty="0">
                <a:solidFill>
                  <a:schemeClr val="bg1"/>
                </a:solidFill>
              </a:rPr>
              <a:t>Margreet Boersma				Cocky Zijlstra</a:t>
            </a:r>
          </a:p>
          <a:p>
            <a:pPr marL="0" indent="0">
              <a:buClr>
                <a:srgbClr val="004083"/>
              </a:buClr>
              <a:buNone/>
            </a:pPr>
            <a:r>
              <a:rPr lang="nl-NL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mboersma@stambv.com</a:t>
            </a:r>
            <a:r>
              <a:rPr lang="nl-NL" sz="2400" b="1" dirty="0">
                <a:solidFill>
                  <a:schemeClr val="bg1"/>
                </a:solidFill>
              </a:rPr>
              <a:t> 	          </a:t>
            </a:r>
            <a:r>
              <a:rPr lang="nl-NL" sz="2400" b="1" u="sng" dirty="0">
                <a:solidFill>
                  <a:schemeClr val="bg1"/>
                </a:solidFill>
              </a:rPr>
              <a:t> czijlstra@stambv.com</a:t>
            </a:r>
          </a:p>
          <a:p>
            <a:pPr marL="0" indent="0">
              <a:buClr>
                <a:srgbClr val="004083"/>
              </a:buClr>
              <a:buNone/>
            </a:pPr>
            <a:r>
              <a:rPr lang="nl-NL" sz="2400" b="1" dirty="0">
                <a:solidFill>
                  <a:schemeClr val="bg1"/>
                </a:solidFill>
              </a:rPr>
              <a:t>06-14538184 				              06-50866771		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77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60CBDD-069B-435C-B10B-53EE74D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4083"/>
                </a:solidFill>
              </a:rPr>
              <a:t>Stam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Wie zijn wij? 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Wat doen wij? </a:t>
            </a:r>
          </a:p>
          <a:p>
            <a:pPr marL="0" indent="0">
              <a:buClr>
                <a:srgbClr val="004083"/>
              </a:buClr>
              <a:buNone/>
            </a:pPr>
            <a:endParaRPr lang="nl-NL" sz="3200" dirty="0">
              <a:latin typeface="+mj-lt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B3380CE1-EE7F-421F-8D83-A1A560E905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301" y="4755884"/>
            <a:ext cx="2028712" cy="202871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F8C881B8-031A-4452-8EAA-B38ED82129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853" y="4578497"/>
            <a:ext cx="2141574" cy="2141574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88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60CBDD-069B-435C-B10B-53EE74D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004083"/>
                </a:solidFill>
              </a:rPr>
              <a:t>Ziektebeelden en kleine selectie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9F208DD0-369D-428A-A46C-89778CBBA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" r="5902"/>
          <a:stretch/>
        </p:blipFill>
        <p:spPr>
          <a:xfrm>
            <a:off x="1449000" y="1431983"/>
            <a:ext cx="6246000" cy="3933432"/>
          </a:xfr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798DD8EA-20DF-4DA2-8F7F-6B520A72FD22}"/>
              </a:ext>
            </a:extLst>
          </p:cNvPr>
          <p:cNvSpPr txBox="1"/>
          <p:nvPr/>
        </p:nvSpPr>
        <p:spPr>
          <a:xfrm>
            <a:off x="1613140" y="5495026"/>
            <a:ext cx="591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“Dieper kijken dan de buitenkant”</a:t>
            </a:r>
          </a:p>
        </p:txBody>
      </p:sp>
    </p:spTree>
    <p:extLst>
      <p:ext uri="{BB962C8B-B14F-4D97-AF65-F5344CB8AC3E}">
        <p14:creationId xmlns:p14="http://schemas.microsoft.com/office/powerpoint/2010/main" val="173376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60CBDD-069B-435C-B10B-53EE74D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>
                <a:solidFill>
                  <a:srgbClr val="004083"/>
                </a:solidFill>
              </a:rPr>
              <a:t>Soorten beperkingen een selectie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Licht verstandelijke beperking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ADHD/ADD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Niet aangeboren hersenletsel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Borderline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Paniekstoornis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Depressie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Autisme</a:t>
            </a:r>
          </a:p>
          <a:p>
            <a:pPr marL="0" indent="0">
              <a:buClr>
                <a:srgbClr val="004083"/>
              </a:buClr>
              <a:buNone/>
            </a:pPr>
            <a:endParaRPr lang="nl-NL" sz="3200" dirty="0">
              <a:latin typeface="+mj-lt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250EFD5D-A7DF-491D-8205-190462D219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38" y="5339593"/>
            <a:ext cx="1053089" cy="105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69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60CBDD-069B-435C-B10B-53EE74D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4083"/>
                </a:solidFill>
              </a:rPr>
              <a:t>De werknemer</a:t>
            </a:r>
            <a:br>
              <a:rPr lang="nl-NL" dirty="0">
                <a:solidFill>
                  <a:srgbClr val="004083"/>
                </a:solidFill>
              </a:rPr>
            </a:br>
            <a:r>
              <a:rPr lang="nl-NL" sz="3600" dirty="0">
                <a:solidFill>
                  <a:srgbClr val="004083"/>
                </a:solidFill>
              </a:rPr>
              <a:t>Depressie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3801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endParaRPr lang="nl-NL" sz="3000" dirty="0">
              <a:latin typeface="+mj-lt"/>
            </a:endParaRP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Sombere stemming</a:t>
            </a: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Gewichtsverlies of toename</a:t>
            </a: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Te veel of te weinig slapen</a:t>
            </a: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Motorische traagheid/onrust</a:t>
            </a: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Vermoeidheid </a:t>
            </a: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Gevoelens van waardeloosheid of buitensporige of onterechte schuldgevoelens </a:t>
            </a: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Verminderd vermogen tot nadenken, concentreren of besluiteloosheid</a:t>
            </a:r>
          </a:p>
          <a:p>
            <a:pPr marL="534988" lvl="0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000" dirty="0">
                <a:latin typeface="+mj-lt"/>
              </a:rPr>
              <a:t>gedachten aan de dood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xmlns="" id="{37A36DE5-08E5-4F5A-B05A-763907FE4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38" y="5339593"/>
            <a:ext cx="1053089" cy="105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1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35AF0F-0613-44D6-B6BC-75959A4B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Vragen: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1487"/>
            <a:ext cx="7886700" cy="5003322"/>
          </a:xfrm>
          <a:prstGeom prst="round2DiagRect">
            <a:avLst/>
          </a:prstGeom>
          <a:solidFill>
            <a:srgbClr val="004083"/>
          </a:solidFill>
        </p:spPr>
        <p:txBody>
          <a:bodyPr anchor="ctr">
            <a:normAutofit/>
          </a:bodyPr>
          <a:lstStyle/>
          <a:p>
            <a:pPr marL="0" indent="0" algn="ctr">
              <a:buClr>
                <a:srgbClr val="004083"/>
              </a:buClr>
              <a:buNone/>
            </a:pPr>
            <a:r>
              <a:rPr lang="nl-NL" sz="4000" dirty="0">
                <a:solidFill>
                  <a:schemeClr val="bg1"/>
                </a:solidFill>
                <a:latin typeface="+mj-lt"/>
              </a:rPr>
              <a:t>Waar kun je rekening mee houden?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7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60CBDD-069B-435C-B10B-53EE74D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4083"/>
                </a:solidFill>
              </a:rPr>
              <a:t>Depressie en 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Signaleren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Bespreekbaar maken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Activeren tot hulp / medicatie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Helpen met structuur vasthouden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Stimuleren tot lichaamsbeweging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Onderzoeken belastende omstandigheden op het werk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r>
              <a:rPr lang="nl-NL" sz="3200" dirty="0">
                <a:latin typeface="+mj-lt"/>
              </a:rPr>
              <a:t>Controleren kwaliteit werk</a:t>
            </a:r>
          </a:p>
          <a:p>
            <a:pPr marL="534988" indent="-534988">
              <a:buClr>
                <a:srgbClr val="004083"/>
              </a:buClr>
              <a:buFont typeface="Wingdings" panose="05000000000000000000" pitchFamily="2" charset="2"/>
              <a:buChar char=""/>
            </a:pPr>
            <a:endParaRPr lang="nl-NL" sz="3200" dirty="0">
              <a:latin typeface="+mj-lt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44A35E45-C942-4D27-AA5B-F5C66C263A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38" y="5339593"/>
            <a:ext cx="1053089" cy="105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4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60CBDD-069B-435C-B10B-53EE74DE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4083"/>
                </a:solidFill>
              </a:rPr>
              <a:t>Autisme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5F8CBBA-40E0-472B-880F-A772488A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rgbClr val="004083"/>
              </a:buClr>
              <a:buNone/>
            </a:pPr>
            <a:r>
              <a:rPr lang="nl-NL" sz="4400" dirty="0">
                <a:latin typeface="+mj-lt"/>
              </a:rPr>
              <a:t>“Hij doet wel wat ik vraag maar nooit wat ik wil”</a:t>
            </a:r>
          </a:p>
          <a:p>
            <a:pPr marL="0" indent="0">
              <a:buClr>
                <a:srgbClr val="004083"/>
              </a:buClr>
              <a:buNone/>
            </a:pPr>
            <a:endParaRPr lang="nl-NL" sz="3200" dirty="0">
              <a:latin typeface="+mj-lt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71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xmlns="" id="{FAEA73D6-F6C9-47DB-8ED0-C78459D3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600" b="1" dirty="0">
                <a:solidFill>
                  <a:srgbClr val="004083"/>
                </a:solidFill>
                <a:latin typeface="+mn-lt"/>
              </a:rPr>
              <a:t>OPDRACHT</a:t>
            </a:r>
            <a:r>
              <a:rPr lang="nl-NL" dirty="0">
                <a:solidFill>
                  <a:srgbClr val="004083"/>
                </a:solidFill>
              </a:rPr>
              <a:t/>
            </a:r>
            <a:br>
              <a:rPr lang="nl-NL" dirty="0">
                <a:solidFill>
                  <a:srgbClr val="004083"/>
                </a:solidFill>
              </a:rPr>
            </a:br>
            <a:r>
              <a:rPr lang="nl-NL" dirty="0">
                <a:solidFill>
                  <a:srgbClr val="004083"/>
                </a:solidFill>
              </a:rPr>
              <a:t>Autisme belevingsopdracht</a:t>
            </a:r>
            <a:endParaRPr lang="nl-NL" b="1" dirty="0">
              <a:solidFill>
                <a:srgbClr val="004083"/>
              </a:solidFill>
            </a:endParaRPr>
          </a:p>
        </p:txBody>
      </p:sp>
      <p:pic>
        <p:nvPicPr>
          <p:cNvPr id="7" name="Tijdelijke aanduiding voor inhoud 6" descr="Afbeelding met vectorafbeeldingen&#10;&#10;Beschrijving is gegenereerd met hoge betrouwbaarheid">
            <a:extLst>
              <a:ext uri="{FF2B5EF4-FFF2-40B4-BE49-F238E27FC236}">
                <a16:creationId xmlns:a16="http://schemas.microsoft.com/office/drawing/2014/main" xmlns="" id="{A3341368-BE4D-4E33-B6A1-EEABCF85E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877" y="2031877"/>
            <a:ext cx="2794246" cy="2794246"/>
          </a:xfr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3672295-9EB3-47CD-B107-B3E12BA2DE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0" y="5994394"/>
            <a:ext cx="2512503" cy="607188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9997686F-3C3C-4728-943B-BCC3671150BF}"/>
              </a:ext>
            </a:extLst>
          </p:cNvPr>
          <p:cNvSpPr/>
          <p:nvPr/>
        </p:nvSpPr>
        <p:spPr>
          <a:xfrm>
            <a:off x="1" y="6711193"/>
            <a:ext cx="9144000" cy="146807"/>
          </a:xfrm>
          <a:prstGeom prst="rect">
            <a:avLst/>
          </a:prstGeom>
          <a:solidFill>
            <a:srgbClr val="004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9647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161</Words>
  <Application>Microsoft Office PowerPoint</Application>
  <PresentationFormat>Diavoorstelling (4:3)</PresentationFormat>
  <Paragraphs>67</Paragraphs>
  <Slides>12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Welkom op de workshop  Ziektebeelden in beeld … </vt:lpstr>
      <vt:lpstr>Stam</vt:lpstr>
      <vt:lpstr>Ziektebeelden en kleine selectie</vt:lpstr>
      <vt:lpstr>Soorten beperkingen een selectie</vt:lpstr>
      <vt:lpstr>De werknemer Depressie</vt:lpstr>
      <vt:lpstr>Vragen:</vt:lpstr>
      <vt:lpstr>Depressie en werk</vt:lpstr>
      <vt:lpstr>Autisme</vt:lpstr>
      <vt:lpstr>OPDRACHT Autisme belevingsopdracht</vt:lpstr>
      <vt:lpstr>Autisme en werk</vt:lpstr>
      <vt:lpstr>Vragen?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Gijs</dc:creator>
  <cp:lastModifiedBy>Irma Wortelboer - Rolink</cp:lastModifiedBy>
  <cp:revision>65</cp:revision>
  <dcterms:created xsi:type="dcterms:W3CDTF">2018-03-11T14:26:21Z</dcterms:created>
  <dcterms:modified xsi:type="dcterms:W3CDTF">2019-10-28T11:31:27Z</dcterms:modified>
</cp:coreProperties>
</file>